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7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-288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eg"/><Relationship Id="rId7" Type="http://schemas.openxmlformats.org/officeDocument/2006/relationships/image" Target="../media/image38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80246" y="366753"/>
            <a:ext cx="7432896" cy="3209366"/>
          </a:xfrm>
        </p:spPr>
        <p:txBody>
          <a:bodyPr>
            <a:noAutofit/>
          </a:bodyPr>
          <a:lstStyle/>
          <a:p>
            <a:r>
              <a:rPr lang="en-US" sz="3600" b="1" i="1" dirty="0" smtClean="0"/>
              <a:t/>
            </a:r>
            <a:br>
              <a:rPr lang="en-US" sz="3600" b="1" i="1" dirty="0" smtClean="0"/>
            </a:br>
            <a:r>
              <a:rPr lang="en-US" sz="3600" b="1" i="1" dirty="0"/>
              <a:t/>
            </a:r>
            <a:br>
              <a:rPr lang="en-US" sz="3600" b="1" i="1" dirty="0"/>
            </a:br>
            <a:r>
              <a:rPr lang="en-US" sz="3600" b="1" i="1" dirty="0" smtClean="0"/>
              <a:t/>
            </a:r>
            <a:br>
              <a:rPr lang="en-US" sz="3600" b="1" i="1" dirty="0" smtClean="0"/>
            </a:br>
            <a:r>
              <a:rPr lang="bg-BG" sz="3600" b="1" i="1" dirty="0" smtClean="0"/>
              <a:t>КЛЮЧОВИ КОМПЕТЕНТНОСТИ</a:t>
            </a:r>
            <a:r>
              <a:rPr lang="en-US" sz="3600" b="1" i="1" dirty="0" smtClean="0"/>
              <a:t/>
            </a:r>
            <a:br>
              <a:rPr lang="en-US" sz="3600" b="1" i="1" dirty="0" smtClean="0"/>
            </a:br>
            <a:r>
              <a:rPr lang="bg-BG" sz="3600" b="1" i="1" dirty="0" smtClean="0"/>
              <a:t>И </a:t>
            </a:r>
            <a:r>
              <a:rPr lang="bg-BG" sz="3600" b="1" i="1" dirty="0"/>
              <a:t>РОЛЯТА НА </a:t>
            </a:r>
            <a:r>
              <a:rPr lang="en-US" sz="3600" b="1" i="1" dirty="0" smtClean="0"/>
              <a:t/>
            </a:r>
            <a:br>
              <a:rPr lang="en-US" sz="3600" b="1" i="1" dirty="0" smtClean="0"/>
            </a:br>
            <a:r>
              <a:rPr lang="bg-BG" sz="3600" b="1" i="1" dirty="0" smtClean="0"/>
              <a:t>ИНФОРМАЦИОННО – </a:t>
            </a:r>
            <a:r>
              <a:rPr lang="en-US" sz="3600" b="1" i="1" dirty="0" smtClean="0"/>
              <a:t/>
            </a:r>
            <a:br>
              <a:rPr lang="en-US" sz="3600" b="1" i="1" dirty="0" smtClean="0"/>
            </a:br>
            <a:r>
              <a:rPr lang="bg-BG" sz="3600" b="1" i="1" dirty="0" smtClean="0"/>
              <a:t>КОМУНИКАТИВНИТЕ</a:t>
            </a:r>
            <a:r>
              <a:rPr lang="en-US" sz="3600" b="1" i="1" dirty="0" smtClean="0"/>
              <a:t/>
            </a:r>
            <a:br>
              <a:rPr lang="en-US" sz="3600" b="1" i="1" dirty="0" smtClean="0"/>
            </a:br>
            <a:r>
              <a:rPr lang="bg-BG" sz="3600" b="1" i="1" dirty="0" smtClean="0"/>
              <a:t>ТЕХНОЛОГИИ</a:t>
            </a:r>
            <a:endParaRPr lang="bg-BG" sz="3600" i="1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45315" y="6294858"/>
            <a:ext cx="11846685" cy="1126283"/>
          </a:xfrm>
        </p:spPr>
        <p:txBody>
          <a:bodyPr>
            <a:normAutofit/>
          </a:bodyPr>
          <a:lstStyle/>
          <a:p>
            <a:pPr algn="r"/>
            <a:r>
              <a:rPr lang="bg-BG" sz="2000" i="1" dirty="0">
                <a:solidFill>
                  <a:schemeClr val="tx1"/>
                </a:solidFill>
              </a:rPr>
              <a:t>Поля Симеонова </a:t>
            </a:r>
            <a:r>
              <a:rPr lang="bg-BG" sz="2000" i="1" dirty="0" err="1">
                <a:solidFill>
                  <a:schemeClr val="tx1"/>
                </a:solidFill>
              </a:rPr>
              <a:t>Кайтазова</a:t>
            </a:r>
            <a:r>
              <a:rPr lang="bg-BG" sz="2000" i="1" dirty="0">
                <a:solidFill>
                  <a:schemeClr val="tx1"/>
                </a:solidFill>
              </a:rPr>
              <a:t>, учител ДГ „Щурче“ - Плевен</a:t>
            </a:r>
            <a:r>
              <a:rPr lang="bg-BG" sz="2000" dirty="0">
                <a:solidFill>
                  <a:schemeClr val="tx1"/>
                </a:solidFill>
              </a:rPr>
              <a:t/>
            </a:r>
            <a:br>
              <a:rPr lang="bg-BG" sz="2000" dirty="0">
                <a:solidFill>
                  <a:schemeClr val="tx1"/>
                </a:solidFill>
              </a:rPr>
            </a:br>
            <a:endParaRPr lang="bg-BG" sz="2000" dirty="0">
              <a:solidFill>
                <a:schemeClr val="tx1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981" y="1"/>
            <a:ext cx="3902044" cy="622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1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Съвременното</a:t>
            </a:r>
            <a:r>
              <a:rPr lang="ru-RU" b="1" dirty="0" smtClean="0"/>
              <a:t> образование…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79424" y="1464861"/>
            <a:ext cx="6210676" cy="2179536"/>
          </a:xfrm>
        </p:spPr>
        <p:txBody>
          <a:bodyPr/>
          <a:lstStyle/>
          <a:p>
            <a:r>
              <a:rPr lang="ru-RU" sz="2000" b="1" dirty="0" err="1" smtClean="0"/>
              <a:t>Приорит</a:t>
            </a:r>
            <a:r>
              <a:rPr lang="bg-BG" sz="2000" b="1" dirty="0" err="1" smtClean="0"/>
              <a:t>ет</a:t>
            </a:r>
            <a:r>
              <a:rPr lang="ru-RU" sz="2000" b="1" dirty="0" smtClean="0"/>
              <a:t> 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- дигиталното образование</a:t>
            </a:r>
            <a:r>
              <a:rPr lang="bg-BG" dirty="0" smtClean="0"/>
              <a:t>.</a:t>
            </a:r>
            <a:endParaRPr lang="ru-RU" dirty="0" smtClean="0"/>
          </a:p>
          <a:p>
            <a:r>
              <a:rPr lang="ru-RU" sz="2000" b="1" dirty="0" smtClean="0"/>
              <a:t>Цели:</a:t>
            </a:r>
          </a:p>
          <a:p>
            <a:pPr marL="0" indent="0">
              <a:buNone/>
            </a:pPr>
            <a:r>
              <a:rPr lang="ru-RU" dirty="0" smtClean="0"/>
              <a:t>      -  </a:t>
            </a:r>
            <a:r>
              <a:rPr lang="ru-RU" dirty="0" err="1"/>
              <a:t>насърчаването</a:t>
            </a:r>
            <a:r>
              <a:rPr lang="ru-RU" dirty="0"/>
              <a:t> </a:t>
            </a:r>
            <a:r>
              <a:rPr lang="ru-RU" dirty="0" err="1" smtClean="0"/>
              <a:t>овладяването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чужди</a:t>
            </a:r>
            <a:r>
              <a:rPr lang="ru-RU" dirty="0"/>
              <a:t> </a:t>
            </a:r>
            <a:r>
              <a:rPr lang="ru-RU" dirty="0" err="1" smtClean="0"/>
              <a:t>езици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     - </a:t>
            </a:r>
            <a:r>
              <a:rPr lang="ru-RU" dirty="0" err="1" smtClean="0"/>
              <a:t>включването</a:t>
            </a:r>
            <a:r>
              <a:rPr lang="ru-RU" dirty="0" smtClean="0"/>
              <a:t> </a:t>
            </a:r>
            <a:r>
              <a:rPr lang="ru-RU" dirty="0"/>
              <a:t>на ИКТ </a:t>
            </a:r>
            <a:r>
              <a:rPr lang="ru-RU" dirty="0" smtClean="0"/>
              <a:t>технологии.</a:t>
            </a:r>
            <a:endParaRPr lang="bg-BG" dirty="0"/>
          </a:p>
        </p:txBody>
      </p:sp>
      <p:pic>
        <p:nvPicPr>
          <p:cNvPr id="8200" name="Picture 8" descr="Няма налично описание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1527" y="3587570"/>
            <a:ext cx="4031537" cy="3023653"/>
          </a:xfrm>
          <a:prstGeom prst="rect">
            <a:avLst/>
          </a:prstGeom>
          <a:noFill/>
        </p:spPr>
      </p:pic>
      <p:pic>
        <p:nvPicPr>
          <p:cNvPr id="8202" name="Picture 10" descr="Няма налично описание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6924" y="3615983"/>
            <a:ext cx="2279176" cy="2995240"/>
          </a:xfrm>
          <a:prstGeom prst="rect">
            <a:avLst/>
          </a:prstGeom>
          <a:noFill/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975" y="2093920"/>
            <a:ext cx="3340728" cy="451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8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96788" y="201030"/>
            <a:ext cx="9840035" cy="1280890"/>
          </a:xfrm>
        </p:spPr>
        <p:txBody>
          <a:bodyPr/>
          <a:lstStyle/>
          <a:p>
            <a:r>
              <a:rPr lang="ru-RU" dirty="0" err="1"/>
              <a:t>П</a:t>
            </a:r>
            <a:r>
              <a:rPr lang="ru-RU" dirty="0" err="1" smtClean="0"/>
              <a:t>рограма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включване</a:t>
            </a:r>
            <a:r>
              <a:rPr lang="ru-RU" dirty="0"/>
              <a:t> на ИКТ в </a:t>
            </a:r>
            <a:r>
              <a:rPr lang="ru-RU" dirty="0" err="1"/>
              <a:t>дейностите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405314" y="1596424"/>
            <a:ext cx="4313864" cy="3777622"/>
          </a:xfrm>
        </p:spPr>
        <p:txBody>
          <a:bodyPr/>
          <a:lstStyle/>
          <a:p>
            <a:pPr lvl="0"/>
            <a:r>
              <a:rPr lang="en-US" dirty="0"/>
              <a:t>ИКТ в </a:t>
            </a:r>
            <a:r>
              <a:rPr lang="en-US" dirty="0" err="1"/>
              <a:t>помощ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 smtClean="0"/>
              <a:t>учителя</a:t>
            </a:r>
            <a:r>
              <a:rPr lang="bg-BG" dirty="0" smtClean="0"/>
              <a:t>;</a:t>
            </a:r>
            <a:endParaRPr lang="bg-BG" dirty="0"/>
          </a:p>
          <a:p>
            <a:pPr lvl="0"/>
            <a:r>
              <a:rPr lang="en-US" dirty="0"/>
              <a:t>ИКТ в </a:t>
            </a:r>
            <a:r>
              <a:rPr lang="en-US" dirty="0" err="1"/>
              <a:t>полза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 smtClean="0"/>
              <a:t>децата</a:t>
            </a:r>
            <a:r>
              <a:rPr lang="bg-BG" dirty="0" smtClean="0"/>
              <a:t>;</a:t>
            </a:r>
            <a:endParaRPr lang="bg-BG" dirty="0"/>
          </a:p>
          <a:p>
            <a:pPr lvl="0"/>
            <a:r>
              <a:rPr lang="ru-RU" dirty="0"/>
              <a:t>ИКТ в </a:t>
            </a:r>
            <a:r>
              <a:rPr lang="ru-RU" dirty="0" err="1"/>
              <a:t>полза</a:t>
            </a:r>
            <a:r>
              <a:rPr lang="ru-RU" dirty="0"/>
              <a:t> на родителя.</a:t>
            </a:r>
            <a:endParaRPr lang="bg-BG" dirty="0"/>
          </a:p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474331" y="1359946"/>
            <a:ext cx="4313864" cy="3777622"/>
          </a:xfrm>
        </p:spPr>
        <p:txBody>
          <a:bodyPr/>
          <a:lstStyle/>
          <a:p>
            <a:pPr lvl="0"/>
            <a:r>
              <a:rPr lang="ru-RU" dirty="0"/>
              <a:t>ИКТ за </a:t>
            </a:r>
            <a:r>
              <a:rPr lang="ru-RU" dirty="0" err="1"/>
              <a:t>индивидуална</a:t>
            </a:r>
            <a:r>
              <a:rPr lang="ru-RU" dirty="0"/>
              <a:t> работа с </a:t>
            </a:r>
            <a:r>
              <a:rPr lang="ru-RU" dirty="0" err="1" smtClean="0"/>
              <a:t>децата</a:t>
            </a:r>
            <a:r>
              <a:rPr lang="ru-RU" dirty="0" smtClean="0"/>
              <a:t>;</a:t>
            </a:r>
            <a:endParaRPr lang="bg-BG" dirty="0"/>
          </a:p>
          <a:p>
            <a:pPr lvl="0"/>
            <a:r>
              <a:rPr lang="ru-RU" dirty="0"/>
              <a:t>ИКТ за работа в малка </a:t>
            </a:r>
            <a:r>
              <a:rPr lang="ru-RU" dirty="0" err="1" smtClean="0"/>
              <a:t>група</a:t>
            </a:r>
            <a:r>
              <a:rPr lang="ru-RU" dirty="0" smtClean="0"/>
              <a:t>;</a:t>
            </a:r>
            <a:endParaRPr lang="bg-BG" dirty="0"/>
          </a:p>
          <a:p>
            <a:pPr lvl="0"/>
            <a:r>
              <a:rPr lang="ru-RU" dirty="0"/>
              <a:t>ИКТ за работа с </a:t>
            </a:r>
            <a:r>
              <a:rPr lang="ru-RU" dirty="0" err="1"/>
              <a:t>цялата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. </a:t>
            </a:r>
            <a:endParaRPr lang="bg-BG" dirty="0"/>
          </a:p>
          <a:p>
            <a:endParaRPr lang="bg-BG" dirty="0"/>
          </a:p>
        </p:txBody>
      </p:sp>
      <p:pic>
        <p:nvPicPr>
          <p:cNvPr id="7170" name="Picture 2" descr="Може да бъде изображение с на закри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8550" y="3370997"/>
            <a:ext cx="3548418" cy="3111690"/>
          </a:xfrm>
          <a:prstGeom prst="rect">
            <a:avLst/>
          </a:prstGeom>
          <a:noFill/>
        </p:spPr>
      </p:pic>
      <p:pic>
        <p:nvPicPr>
          <p:cNvPr id="7172" name="Picture 4" descr="Може да бъде изображение с 5 души, дете, изправени хора, седнали хора и на закри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1534" y="3316405"/>
            <a:ext cx="4279947" cy="32413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596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35503" y="189780"/>
            <a:ext cx="10498346" cy="1863307"/>
          </a:xfrm>
        </p:spPr>
        <p:txBody>
          <a:bodyPr>
            <a:noAutofit/>
          </a:bodyPr>
          <a:lstStyle/>
          <a:p>
            <a:r>
              <a:rPr lang="ru-RU" sz="2800" dirty="0" err="1"/>
              <a:t>Нашите</a:t>
            </a:r>
            <a:r>
              <a:rPr lang="ru-RU" sz="2800" dirty="0"/>
              <a:t> усилия с</a:t>
            </a:r>
            <a:r>
              <a:rPr lang="en-US" sz="2800" dirty="0"/>
              <a:t>e</a:t>
            </a:r>
            <a:r>
              <a:rPr lang="ru-RU" sz="2800" dirty="0"/>
              <a:t> </a:t>
            </a:r>
            <a:r>
              <a:rPr lang="ru-RU" sz="2800" dirty="0" err="1"/>
              <a:t>насоч</a:t>
            </a:r>
            <a:r>
              <a:rPr lang="bg-BG" sz="2800" dirty="0"/>
              <a:t>иха</a:t>
            </a:r>
            <a:r>
              <a:rPr lang="ru-RU" sz="2800" dirty="0"/>
              <a:t> </a:t>
            </a:r>
            <a:r>
              <a:rPr lang="ru-RU" sz="2800" dirty="0" err="1"/>
              <a:t>към</a:t>
            </a:r>
            <a:r>
              <a:rPr lang="ru-RU" sz="2800" dirty="0"/>
              <a:t> </a:t>
            </a:r>
            <a:r>
              <a:rPr lang="ru-RU" sz="2800" dirty="0" err="1"/>
              <a:t>творческото</a:t>
            </a:r>
            <a:r>
              <a:rPr lang="ru-RU" sz="2800" dirty="0"/>
              <a:t> </a:t>
            </a:r>
            <a:r>
              <a:rPr lang="ru-RU" sz="2800" dirty="0" err="1"/>
              <a:t>използване</a:t>
            </a:r>
            <a:r>
              <a:rPr lang="ru-RU" sz="2800" dirty="0"/>
              <a:t> на </a:t>
            </a:r>
            <a:r>
              <a:rPr lang="ru-RU" sz="2800" dirty="0" err="1"/>
              <a:t>съвременните</a:t>
            </a:r>
            <a:r>
              <a:rPr lang="ru-RU" sz="2800" dirty="0"/>
              <a:t> ИКТ, </a:t>
            </a:r>
            <a:r>
              <a:rPr lang="ru-RU" sz="2800" dirty="0" err="1"/>
              <a:t>така</a:t>
            </a:r>
            <a:r>
              <a:rPr lang="ru-RU" sz="2800" dirty="0"/>
              <a:t> че </a:t>
            </a:r>
            <a:r>
              <a:rPr lang="ru-RU" sz="2800" dirty="0" err="1"/>
              <a:t>престоят</a:t>
            </a:r>
            <a:r>
              <a:rPr lang="ru-RU" sz="2800" dirty="0"/>
              <a:t> на </a:t>
            </a:r>
            <a:r>
              <a:rPr lang="ru-RU" sz="2800" dirty="0" err="1"/>
              <a:t>децата</a:t>
            </a:r>
            <a:r>
              <a:rPr lang="ru-RU" sz="2800" dirty="0"/>
              <a:t> в </a:t>
            </a:r>
            <a:r>
              <a:rPr lang="ru-RU" sz="2800" dirty="0" err="1"/>
              <a:t>градината</a:t>
            </a:r>
            <a:r>
              <a:rPr lang="ru-RU" sz="2800" dirty="0"/>
              <a:t> да </a:t>
            </a:r>
            <a:r>
              <a:rPr lang="ru-RU" sz="2800" dirty="0" err="1"/>
              <a:t>бъде</a:t>
            </a:r>
            <a:r>
              <a:rPr lang="ru-RU" sz="2800" dirty="0"/>
              <a:t> </a:t>
            </a:r>
            <a:r>
              <a:rPr lang="ru-RU" sz="2800" dirty="0" err="1"/>
              <a:t>колкото</a:t>
            </a:r>
            <a:r>
              <a:rPr lang="ru-RU" sz="2800" dirty="0"/>
              <a:t> приятен и занимателен, толкова и полезен за </a:t>
            </a:r>
            <a:r>
              <a:rPr lang="ru-RU" sz="2800" dirty="0" err="1"/>
              <a:t>тяхното</a:t>
            </a:r>
            <a:r>
              <a:rPr lang="ru-RU" sz="2800" dirty="0"/>
              <a:t> обучение.</a:t>
            </a:r>
            <a:r>
              <a:rPr lang="bg-BG" sz="2800" dirty="0"/>
              <a:t/>
            </a:r>
            <a:br>
              <a:rPr lang="bg-BG" sz="2800" dirty="0"/>
            </a:br>
            <a:endParaRPr lang="bg-BG" sz="28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endParaRPr lang="bg-BG" dirty="0"/>
          </a:p>
        </p:txBody>
      </p:sp>
      <p:pic>
        <p:nvPicPr>
          <p:cNvPr id="6146" name="Picture 2" descr="Може да бъде изображение с 8 души, дете, изправени хора и на закри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360" y="2599072"/>
            <a:ext cx="3306953" cy="3920179"/>
          </a:xfrm>
          <a:prstGeom prst="rect">
            <a:avLst/>
          </a:prstGeom>
          <a:noFill/>
        </p:spPr>
      </p:pic>
      <p:pic>
        <p:nvPicPr>
          <p:cNvPr id="6148" name="Picture 4" descr="Може да бъде изображение с 3 души, дете, изправени хора и на закри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5686" y="2588835"/>
            <a:ext cx="3242470" cy="3825614"/>
          </a:xfrm>
          <a:prstGeom prst="rect">
            <a:avLst/>
          </a:prstGeom>
          <a:noFill/>
        </p:spPr>
      </p:pic>
      <p:pic>
        <p:nvPicPr>
          <p:cNvPr id="6150" name="Picture 6" descr="Може да бъде изображение с 4 души, дете, седнали хора, изправени хора и на закри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72425" y="2709671"/>
            <a:ext cx="3762375" cy="38734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188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650" y="187381"/>
            <a:ext cx="8911687" cy="1280890"/>
          </a:xfrm>
        </p:spPr>
        <p:txBody>
          <a:bodyPr/>
          <a:lstStyle/>
          <a:p>
            <a:r>
              <a:rPr lang="ru-RU" b="1" dirty="0"/>
              <a:t>В</a:t>
            </a:r>
            <a:r>
              <a:rPr lang="ru-RU" b="1" dirty="0" smtClean="0"/>
              <a:t>заимоотношения </a:t>
            </a:r>
            <a:r>
              <a:rPr lang="ru-RU" b="1" dirty="0"/>
              <a:t>между родители и </a:t>
            </a:r>
            <a:r>
              <a:rPr lang="ru-RU" b="1" dirty="0" err="1" smtClean="0"/>
              <a:t>педагози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65027" y="1261089"/>
            <a:ext cx="9669912" cy="2351243"/>
          </a:xfrm>
        </p:spPr>
        <p:txBody>
          <a:bodyPr/>
          <a:lstStyle/>
          <a:p>
            <a:r>
              <a:rPr lang="ru-RU" b="1" dirty="0" err="1" smtClean="0"/>
              <a:t>Традиционни</a:t>
            </a:r>
            <a:r>
              <a:rPr lang="ru-RU" b="1" dirty="0" smtClean="0"/>
              <a:t> </a:t>
            </a:r>
            <a:r>
              <a:rPr lang="ru-RU" b="1" dirty="0" err="1"/>
              <a:t>форми</a:t>
            </a:r>
            <a:r>
              <a:rPr lang="ru-RU" b="1" dirty="0"/>
              <a:t> за </a:t>
            </a:r>
            <a:r>
              <a:rPr lang="ru-RU" b="1" dirty="0" smtClean="0"/>
              <a:t>взаимодействие;</a:t>
            </a:r>
          </a:p>
          <a:p>
            <a:r>
              <a:rPr lang="ru-RU" b="1" dirty="0" err="1" smtClean="0"/>
              <a:t>Актуални</a:t>
            </a:r>
            <a:r>
              <a:rPr lang="ru-RU" b="1" dirty="0" smtClean="0"/>
              <a:t> </a:t>
            </a:r>
            <a:r>
              <a:rPr lang="ru-RU" b="1" dirty="0" err="1" smtClean="0"/>
              <a:t>форми</a:t>
            </a:r>
            <a:r>
              <a:rPr lang="ru-RU" b="1" dirty="0" smtClean="0"/>
              <a:t> (</a:t>
            </a:r>
            <a:r>
              <a:rPr lang="ru-RU" b="1" dirty="0" err="1" smtClean="0"/>
              <a:t>общуването</a:t>
            </a:r>
            <a:r>
              <a:rPr lang="ru-RU" b="1" dirty="0" smtClean="0"/>
              <a:t> </a:t>
            </a:r>
            <a:r>
              <a:rPr lang="ru-RU" b="1" dirty="0"/>
              <a:t>в интернет </a:t>
            </a:r>
            <a:r>
              <a:rPr lang="ru-RU" b="1" dirty="0" err="1" smtClean="0"/>
              <a:t>пространството</a:t>
            </a:r>
            <a:r>
              <a:rPr lang="ru-RU" b="1" dirty="0" smtClean="0"/>
              <a:t>)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-   добри </a:t>
            </a:r>
            <a:r>
              <a:rPr lang="ru-RU" dirty="0"/>
              <a:t>резултати при съвместната </a:t>
            </a:r>
            <a:r>
              <a:rPr lang="ru-RU" dirty="0" smtClean="0"/>
              <a:t> дейност;</a:t>
            </a:r>
          </a:p>
          <a:p>
            <a:pPr marL="0" indent="0">
              <a:buNone/>
            </a:pPr>
            <a:r>
              <a:rPr lang="ru-RU" dirty="0" smtClean="0"/>
              <a:t>    -  по-висока </a:t>
            </a:r>
            <a:r>
              <a:rPr lang="ru-RU" dirty="0"/>
              <a:t>активност и желание за участие във възпитателно - образователния </a:t>
            </a:r>
            <a:r>
              <a:rPr lang="ru-RU" dirty="0" smtClean="0"/>
              <a:t>процес</a:t>
            </a:r>
            <a:r>
              <a:rPr lang="ru-RU" dirty="0"/>
              <a:t>;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-  интерес </a:t>
            </a:r>
            <a:r>
              <a:rPr lang="ru-RU" dirty="0"/>
              <a:t>на </a:t>
            </a:r>
            <a:r>
              <a:rPr lang="ru-RU" dirty="0" err="1"/>
              <a:t>родителите</a:t>
            </a:r>
            <a:r>
              <a:rPr lang="ru-RU" dirty="0"/>
              <a:t> за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педагогическата</a:t>
            </a:r>
            <a:r>
              <a:rPr lang="ru-RU" dirty="0"/>
              <a:t> им </a:t>
            </a:r>
            <a:r>
              <a:rPr lang="ru-RU" dirty="0" err="1" smtClean="0"/>
              <a:t>култура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5122" name="Picture 2" descr="Може да бъде изображение с 1 човек, дете, изправен и на закри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6005" y="3730028"/>
            <a:ext cx="2186750" cy="3127971"/>
          </a:xfrm>
          <a:prstGeom prst="rect">
            <a:avLst/>
          </a:prstGeom>
          <a:noFill/>
        </p:spPr>
      </p:pic>
      <p:pic>
        <p:nvPicPr>
          <p:cNvPr id="5124" name="Picture 4" descr="Може да бъде изображение с 1 човек, дете, изправен и на закри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8199" y="3730028"/>
            <a:ext cx="2263366" cy="3127972"/>
          </a:xfrm>
          <a:prstGeom prst="rect">
            <a:avLst/>
          </a:prstGeom>
          <a:noFill/>
        </p:spPr>
      </p:pic>
      <p:pic>
        <p:nvPicPr>
          <p:cNvPr id="5126" name="Picture 6" descr="Може да бъде изображение с 3 души, дете, изправени хора и на закри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44936" y="3730028"/>
            <a:ext cx="2275617" cy="3127971"/>
          </a:xfrm>
          <a:prstGeom prst="rect">
            <a:avLst/>
          </a:prstGeom>
          <a:noFill/>
        </p:spPr>
      </p:pic>
      <p:pic>
        <p:nvPicPr>
          <p:cNvPr id="5130" name="Picture 10" descr="Може да бъде изображение с 3 души, дете, изправени хора и на закрит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799" y="3730028"/>
            <a:ext cx="2218099" cy="31279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523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42298" y="22832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Чрез</a:t>
            </a:r>
            <a:r>
              <a:rPr lang="en-US" b="1" dirty="0"/>
              <a:t> </a:t>
            </a:r>
            <a:r>
              <a:rPr lang="en-US" b="1" dirty="0" err="1"/>
              <a:t>този</a:t>
            </a:r>
            <a:r>
              <a:rPr lang="en-US" b="1" dirty="0"/>
              <a:t> </a:t>
            </a:r>
            <a:r>
              <a:rPr lang="en-US" b="1" dirty="0" err="1"/>
              <a:t>вид</a:t>
            </a:r>
            <a:r>
              <a:rPr lang="en-US" b="1" dirty="0"/>
              <a:t> </a:t>
            </a:r>
            <a:r>
              <a:rPr lang="en-US" b="1" dirty="0" err="1"/>
              <a:t>комуникация</a:t>
            </a:r>
            <a:r>
              <a:rPr lang="en-US" b="1" dirty="0"/>
              <a:t> </a:t>
            </a:r>
            <a:r>
              <a:rPr lang="en-US" b="1" dirty="0" err="1"/>
              <a:t>родителите</a:t>
            </a:r>
            <a:r>
              <a:rPr lang="en-US" b="1" dirty="0"/>
              <a:t> </a:t>
            </a:r>
            <a:r>
              <a:rPr lang="en-US" b="1" dirty="0" err="1"/>
              <a:t>има</a:t>
            </a:r>
            <a:r>
              <a:rPr lang="bg-BG" b="1" dirty="0"/>
              <a:t>ха</a:t>
            </a:r>
            <a:r>
              <a:rPr lang="en-US" b="1" dirty="0"/>
              <a:t> </a:t>
            </a:r>
            <a:r>
              <a:rPr lang="en-US" b="1" dirty="0" err="1"/>
              <a:t>възможност</a:t>
            </a:r>
            <a:r>
              <a:rPr lang="en-US" b="1" dirty="0"/>
              <a:t>: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36720" y="1337765"/>
            <a:ext cx="9555163" cy="2705100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да получат информация как се </a:t>
            </a:r>
            <a:r>
              <a:rPr lang="ru-RU" dirty="0" err="1"/>
              <a:t>осъществява</a:t>
            </a:r>
            <a:r>
              <a:rPr lang="ru-RU" dirty="0"/>
              <a:t> </a:t>
            </a:r>
            <a:r>
              <a:rPr lang="ru-RU" dirty="0" err="1"/>
              <a:t>диагностиката</a:t>
            </a:r>
            <a:r>
              <a:rPr lang="ru-RU" dirty="0"/>
              <a:t> на </a:t>
            </a:r>
            <a:r>
              <a:rPr lang="ru-RU" dirty="0" err="1"/>
              <a:t>овладените</a:t>
            </a:r>
            <a:r>
              <a:rPr lang="ru-RU" dirty="0"/>
              <a:t> знания и </a:t>
            </a:r>
            <a:r>
              <a:rPr lang="ru-RU" dirty="0" err="1"/>
              <a:t>резултатите</a:t>
            </a:r>
            <a:r>
              <a:rPr lang="ru-RU" dirty="0"/>
              <a:t> от </a:t>
            </a:r>
            <a:r>
              <a:rPr lang="ru-RU" dirty="0" err="1"/>
              <a:t>нея</a:t>
            </a:r>
            <a:r>
              <a:rPr lang="ru-RU" dirty="0"/>
              <a:t> в </a:t>
            </a:r>
            <a:r>
              <a:rPr lang="ru-RU" dirty="0" err="1"/>
              <a:t>началото</a:t>
            </a:r>
            <a:r>
              <a:rPr lang="ru-RU" dirty="0"/>
              <a:t> и края на </a:t>
            </a:r>
            <a:r>
              <a:rPr lang="ru-RU" dirty="0" err="1"/>
              <a:t>учебната</a:t>
            </a:r>
            <a:r>
              <a:rPr lang="ru-RU" dirty="0"/>
              <a:t> година;</a:t>
            </a:r>
            <a:endParaRPr lang="bg-BG" dirty="0"/>
          </a:p>
          <a:p>
            <a:pPr lvl="0"/>
            <a:r>
              <a:rPr lang="ru-RU" dirty="0"/>
              <a:t>да се </a:t>
            </a:r>
            <a:r>
              <a:rPr lang="ru-RU" dirty="0" err="1"/>
              <a:t>запознаят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седмичното</a:t>
            </a:r>
            <a:r>
              <a:rPr lang="ru-RU" dirty="0"/>
              <a:t> </a:t>
            </a:r>
            <a:r>
              <a:rPr lang="ru-RU" dirty="0" err="1"/>
              <a:t>разпределение</a:t>
            </a:r>
            <a:r>
              <a:rPr lang="ru-RU" dirty="0"/>
              <a:t> на </a:t>
            </a:r>
            <a:r>
              <a:rPr lang="ru-RU" dirty="0" err="1"/>
              <a:t>ситуациите</a:t>
            </a:r>
            <a:r>
              <a:rPr lang="ru-RU" dirty="0"/>
              <a:t>, </a:t>
            </a:r>
            <a:r>
              <a:rPr lang="ru-RU" dirty="0" err="1"/>
              <a:t>темите</a:t>
            </a:r>
            <a:r>
              <a:rPr lang="ru-RU" dirty="0"/>
              <a:t> и </a:t>
            </a:r>
            <a:r>
              <a:rPr lang="ru-RU" dirty="0" err="1"/>
              <a:t>задачите</a:t>
            </a:r>
            <a:r>
              <a:rPr lang="ru-RU" dirty="0"/>
              <a:t>;</a:t>
            </a:r>
            <a:endParaRPr lang="bg-BG" dirty="0"/>
          </a:p>
          <a:p>
            <a:pPr lvl="0"/>
            <a:r>
              <a:rPr lang="ru-RU" dirty="0"/>
              <a:t>да се </a:t>
            </a:r>
            <a:r>
              <a:rPr lang="ru-RU" dirty="0" err="1"/>
              <a:t>запознаят</a:t>
            </a:r>
            <a:r>
              <a:rPr lang="ru-RU" dirty="0"/>
              <a:t> с </a:t>
            </a:r>
            <a:r>
              <a:rPr lang="ru-RU" dirty="0" err="1"/>
              <a:t>резултатите</a:t>
            </a:r>
            <a:r>
              <a:rPr lang="ru-RU" dirty="0"/>
              <a:t> от </a:t>
            </a:r>
            <a:r>
              <a:rPr lang="ru-RU" dirty="0" err="1"/>
              <a:t>измерената</a:t>
            </a:r>
            <a:r>
              <a:rPr lang="ru-RU" dirty="0"/>
              <a:t>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дееспособност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 smtClean="0"/>
              <a:t>;</a:t>
            </a:r>
            <a:endParaRPr lang="bg-BG" dirty="0"/>
          </a:p>
          <a:p>
            <a:endParaRPr lang="bg-BG" dirty="0"/>
          </a:p>
        </p:txBody>
      </p:sp>
      <p:pic>
        <p:nvPicPr>
          <p:cNvPr id="4098" name="Picture 2" descr="Няма налично описание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365" y="3671248"/>
            <a:ext cx="3905314" cy="2674961"/>
          </a:xfrm>
          <a:prstGeom prst="rect">
            <a:avLst/>
          </a:prstGeom>
          <a:noFill/>
        </p:spPr>
      </p:pic>
      <p:pic>
        <p:nvPicPr>
          <p:cNvPr id="4100" name="Picture 4" descr="Няма налично описание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7682" y="3439236"/>
            <a:ext cx="2145294" cy="3029803"/>
          </a:xfrm>
          <a:prstGeom prst="rect">
            <a:avLst/>
          </a:prstGeom>
          <a:noFill/>
        </p:spPr>
      </p:pic>
      <p:pic>
        <p:nvPicPr>
          <p:cNvPr id="4102" name="Picture 6" descr="Може да бъде изображение с 1 човек, дете и на закри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8268" y="3463118"/>
            <a:ext cx="2070349" cy="3005921"/>
          </a:xfrm>
          <a:prstGeom prst="rect">
            <a:avLst/>
          </a:prstGeom>
          <a:noFill/>
        </p:spPr>
      </p:pic>
      <p:pic>
        <p:nvPicPr>
          <p:cNvPr id="4104" name="Picture 8" descr="Може да бъде изображение с дете, изправен и на закрит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3873" y="3152633"/>
            <a:ext cx="2626737" cy="3500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673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78525" y="173734"/>
            <a:ext cx="8911687" cy="1280890"/>
          </a:xfrm>
        </p:spPr>
        <p:txBody>
          <a:bodyPr/>
          <a:lstStyle/>
          <a:p>
            <a:r>
              <a:rPr lang="en-US" b="1" dirty="0" err="1"/>
              <a:t>Чрез</a:t>
            </a:r>
            <a:r>
              <a:rPr lang="en-US" b="1" dirty="0"/>
              <a:t> </a:t>
            </a:r>
            <a:r>
              <a:rPr lang="en-US" b="1" dirty="0" err="1"/>
              <a:t>този</a:t>
            </a:r>
            <a:r>
              <a:rPr lang="en-US" b="1" dirty="0"/>
              <a:t> </a:t>
            </a:r>
            <a:r>
              <a:rPr lang="en-US" b="1" dirty="0" err="1"/>
              <a:t>вид</a:t>
            </a:r>
            <a:r>
              <a:rPr lang="en-US" b="1" dirty="0"/>
              <a:t> </a:t>
            </a:r>
            <a:r>
              <a:rPr lang="en-US" b="1" dirty="0" err="1"/>
              <a:t>комуникация</a:t>
            </a:r>
            <a:r>
              <a:rPr lang="en-US" b="1" dirty="0"/>
              <a:t> </a:t>
            </a:r>
            <a:r>
              <a:rPr lang="en-US" b="1" dirty="0" err="1"/>
              <a:t>родителите</a:t>
            </a:r>
            <a:r>
              <a:rPr lang="en-US" b="1" dirty="0"/>
              <a:t> </a:t>
            </a:r>
            <a:r>
              <a:rPr lang="en-US" b="1" dirty="0" err="1"/>
              <a:t>има</a:t>
            </a:r>
            <a:r>
              <a:rPr lang="bg-BG" b="1" dirty="0"/>
              <a:t>ха</a:t>
            </a:r>
            <a:r>
              <a:rPr lang="en-US" b="1" dirty="0"/>
              <a:t> </a:t>
            </a:r>
            <a:r>
              <a:rPr lang="en-US" b="1" dirty="0" err="1"/>
              <a:t>възможност</a:t>
            </a:r>
            <a:r>
              <a:rPr lang="en-US" b="1" dirty="0"/>
              <a:t>: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843478" y="1592196"/>
            <a:ext cx="9280735" cy="2379303"/>
          </a:xfrm>
        </p:spPr>
        <p:txBody>
          <a:bodyPr/>
          <a:lstStyle/>
          <a:p>
            <a:pPr lvl="0"/>
            <a:r>
              <a:rPr lang="ru-RU" dirty="0"/>
              <a:t>да получат информация и да се включат активно в </a:t>
            </a:r>
            <a:r>
              <a:rPr lang="ru-RU" dirty="0" err="1"/>
              <a:t>подготовката</a:t>
            </a:r>
            <a:r>
              <a:rPr lang="ru-RU" dirty="0"/>
              <a:t> и </a:t>
            </a:r>
            <a:r>
              <a:rPr lang="ru-RU" dirty="0" err="1"/>
              <a:t>провеждане</a:t>
            </a:r>
            <a:r>
              <a:rPr lang="ru-RU" dirty="0"/>
              <a:t> на </a:t>
            </a:r>
            <a:r>
              <a:rPr lang="ru-RU" dirty="0" err="1"/>
              <a:t>празници</a:t>
            </a:r>
            <a:r>
              <a:rPr lang="ru-RU" dirty="0"/>
              <a:t>, развлечения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съвместни</a:t>
            </a:r>
            <a:r>
              <a:rPr lang="ru-RU" dirty="0"/>
              <a:t> мероприятия;</a:t>
            </a:r>
            <a:endParaRPr lang="bg-BG" dirty="0"/>
          </a:p>
          <a:p>
            <a:pPr lvl="0"/>
            <a:r>
              <a:rPr lang="ru-RU" dirty="0"/>
              <a:t>да получат желана и необходима информация за възпитанието на детето от специализирани педагогически източници</a:t>
            </a:r>
            <a:r>
              <a:rPr lang="ru-RU" dirty="0" smtClean="0"/>
              <a:t>;</a:t>
            </a:r>
            <a:endParaRPr lang="bg-BG" dirty="0"/>
          </a:p>
        </p:txBody>
      </p:sp>
      <p:pic>
        <p:nvPicPr>
          <p:cNvPr id="3074" name="Picture 2" descr="Може да бъде изображение с 1 човек, дете, изправен и на закри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216684"/>
            <a:ext cx="3016156" cy="3321230"/>
          </a:xfrm>
          <a:prstGeom prst="rect">
            <a:avLst/>
          </a:prstGeom>
          <a:noFill/>
        </p:spPr>
      </p:pic>
      <p:pic>
        <p:nvPicPr>
          <p:cNvPr id="3076" name="Picture 4" descr="Може да бъде изображение с 4 души, дете, изправени хора и на закри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2310" y="3216682"/>
            <a:ext cx="3024354" cy="3321231"/>
          </a:xfrm>
          <a:prstGeom prst="rect">
            <a:avLst/>
          </a:prstGeom>
          <a:noFill/>
        </p:spPr>
      </p:pic>
      <p:pic>
        <p:nvPicPr>
          <p:cNvPr id="3078" name="Picture 6" descr="Може да бъде изображение с 4 души, изправени хора и на закри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74454" y="2679826"/>
            <a:ext cx="3817545" cy="41781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707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844" y="40574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Чрез</a:t>
            </a:r>
            <a:r>
              <a:rPr lang="en-US" b="1" dirty="0" smtClean="0"/>
              <a:t> </a:t>
            </a:r>
            <a:r>
              <a:rPr lang="en-US" b="1" dirty="0" err="1" smtClean="0"/>
              <a:t>този</a:t>
            </a:r>
            <a:r>
              <a:rPr lang="en-US" b="1" dirty="0" smtClean="0"/>
              <a:t> </a:t>
            </a:r>
            <a:r>
              <a:rPr lang="en-US" b="1" dirty="0" err="1" smtClean="0"/>
              <a:t>вид</a:t>
            </a:r>
            <a:r>
              <a:rPr lang="en-US" b="1" dirty="0" smtClean="0"/>
              <a:t> </a:t>
            </a:r>
            <a:r>
              <a:rPr lang="en-US" b="1" dirty="0" err="1" smtClean="0"/>
              <a:t>комуникация</a:t>
            </a:r>
            <a:r>
              <a:rPr lang="en-US" b="1" dirty="0" smtClean="0"/>
              <a:t> </a:t>
            </a:r>
            <a:r>
              <a:rPr lang="en-US" b="1" dirty="0" err="1" smtClean="0"/>
              <a:t>родителите</a:t>
            </a:r>
            <a:r>
              <a:rPr lang="en-US" b="1" dirty="0" smtClean="0"/>
              <a:t> </a:t>
            </a:r>
            <a:r>
              <a:rPr lang="en-US" b="1" dirty="0" err="1" smtClean="0"/>
              <a:t>има</a:t>
            </a:r>
            <a:r>
              <a:rPr lang="bg-BG" b="1" dirty="0" smtClean="0"/>
              <a:t>ха</a:t>
            </a:r>
            <a:r>
              <a:rPr lang="en-US" b="1" dirty="0" smtClean="0"/>
              <a:t> </a:t>
            </a:r>
            <a:r>
              <a:rPr lang="en-US" b="1" dirty="0" err="1" smtClean="0"/>
              <a:t>възможност</a:t>
            </a:r>
            <a:r>
              <a:rPr lang="en-US" b="1" dirty="0" smtClean="0"/>
              <a:t>:</a:t>
            </a:r>
            <a:r>
              <a:rPr lang="bg-BG" b="1" dirty="0" smtClean="0"/>
              <a:t/>
            </a:r>
            <a:br>
              <a:rPr lang="bg-BG" b="1" dirty="0" smtClean="0"/>
            </a:br>
            <a:endParaRPr lang="bg-BG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299" y="1710519"/>
            <a:ext cx="9825937" cy="3777622"/>
          </a:xfrm>
        </p:spPr>
        <p:txBody>
          <a:bodyPr/>
          <a:lstStyle/>
          <a:p>
            <a:pPr lvl="0"/>
            <a:r>
              <a:rPr lang="ru-RU" dirty="0" smtClean="0"/>
              <a:t>да търсят съвет, да споделят тревоги, да се интересуват от постиженията на своите деца;</a:t>
            </a:r>
            <a:endParaRPr lang="bg-BG" dirty="0" smtClean="0"/>
          </a:p>
          <a:p>
            <a:pPr lvl="0"/>
            <a:r>
              <a:rPr lang="ru-RU" dirty="0" smtClean="0"/>
              <a:t>чрез снимки, видеоклипчета да проследят ежедневието на своите деца.</a:t>
            </a:r>
            <a:endParaRPr lang="bg-BG" dirty="0" smtClean="0"/>
          </a:p>
          <a:p>
            <a:endParaRPr lang="bg-BG" dirty="0"/>
          </a:p>
        </p:txBody>
      </p:sp>
      <p:pic>
        <p:nvPicPr>
          <p:cNvPr id="28674" name="Picture 2" descr="Може да бъде изображение с 8 души, дете, седнали хора, изправени хора и на закри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669" y="3575712"/>
            <a:ext cx="2492090" cy="2797406"/>
          </a:xfrm>
          <a:prstGeom prst="rect">
            <a:avLst/>
          </a:prstGeom>
          <a:noFill/>
        </p:spPr>
      </p:pic>
      <p:pic>
        <p:nvPicPr>
          <p:cNvPr id="28676" name="Picture 4" descr="Може да бъде изображение с 7 души, изправени хора, седнали хора и на закри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7766" y="3643952"/>
            <a:ext cx="2191840" cy="2961565"/>
          </a:xfrm>
          <a:prstGeom prst="rect">
            <a:avLst/>
          </a:prstGeom>
          <a:noFill/>
        </p:spPr>
      </p:pic>
      <p:pic>
        <p:nvPicPr>
          <p:cNvPr id="28678" name="Picture 6" descr="Може да бъде изображение с дете, изправен и на закри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8954" y="3439236"/>
            <a:ext cx="2268312" cy="3022978"/>
          </a:xfrm>
          <a:prstGeom prst="rect">
            <a:avLst/>
          </a:prstGeom>
          <a:noFill/>
        </p:spPr>
      </p:pic>
      <p:pic>
        <p:nvPicPr>
          <p:cNvPr id="28680" name="Picture 8" descr="Няма налично описание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57650" y="3539914"/>
            <a:ext cx="2169992" cy="287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33910" y="258792"/>
            <a:ext cx="9589548" cy="879895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sz="4000" b="1" dirty="0" err="1"/>
              <a:t>П</a:t>
            </a:r>
            <a:r>
              <a:rPr lang="ru-RU" sz="4000" b="1" dirty="0" err="1" smtClean="0"/>
              <a:t>остигнати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резултати</a:t>
            </a:r>
            <a:r>
              <a:rPr lang="ru-RU" sz="4000" b="1" dirty="0" smtClean="0"/>
              <a:t> :</a:t>
            </a:r>
            <a:endParaRPr lang="bg-BG" sz="40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301172" y="1342029"/>
            <a:ext cx="9725949" cy="1835737"/>
          </a:xfrm>
        </p:spPr>
        <p:txBody>
          <a:bodyPr/>
          <a:lstStyle/>
          <a:p>
            <a:pPr lvl="0"/>
            <a:r>
              <a:rPr lang="ru-RU" dirty="0"/>
              <a:t>обогати се </a:t>
            </a:r>
            <a:r>
              <a:rPr lang="ru-RU" dirty="0" err="1"/>
              <a:t>педагогическата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култура</a:t>
            </a:r>
            <a:r>
              <a:rPr lang="ru-RU" dirty="0" smtClean="0"/>
              <a:t> на </a:t>
            </a:r>
            <a:r>
              <a:rPr lang="ru-RU" dirty="0" err="1" smtClean="0"/>
              <a:t>родителите</a:t>
            </a:r>
            <a:r>
              <a:rPr lang="ru-RU" dirty="0" smtClean="0"/>
              <a:t>;</a:t>
            </a:r>
            <a:endParaRPr lang="bg-BG" dirty="0"/>
          </a:p>
          <a:p>
            <a:pPr lvl="0"/>
            <a:r>
              <a:rPr lang="ru-RU" dirty="0" err="1"/>
              <a:t>уеднаквихме</a:t>
            </a:r>
            <a:r>
              <a:rPr lang="ru-RU" dirty="0"/>
              <a:t> </a:t>
            </a:r>
            <a:r>
              <a:rPr lang="ru-RU" dirty="0" err="1"/>
              <a:t>изискванията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по отношение на </a:t>
            </a:r>
            <a:r>
              <a:rPr lang="ru-RU" dirty="0" err="1"/>
              <a:t>култура</a:t>
            </a:r>
            <a:r>
              <a:rPr lang="ru-RU" dirty="0"/>
              <a:t> на </a:t>
            </a:r>
            <a:r>
              <a:rPr lang="ru-RU" dirty="0" err="1"/>
              <a:t>хранене</a:t>
            </a:r>
            <a:r>
              <a:rPr lang="ru-RU" dirty="0"/>
              <a:t>, </a:t>
            </a:r>
            <a:r>
              <a:rPr lang="ru-RU" dirty="0" err="1"/>
              <a:t>речеви</a:t>
            </a:r>
            <a:r>
              <a:rPr lang="ru-RU" dirty="0"/>
              <a:t> </a:t>
            </a:r>
            <a:r>
              <a:rPr lang="ru-RU" dirty="0" err="1"/>
              <a:t>етикет</a:t>
            </a:r>
            <a:r>
              <a:rPr lang="ru-RU" dirty="0"/>
              <a:t> и </a:t>
            </a:r>
            <a:r>
              <a:rPr lang="ru-RU" dirty="0" err="1"/>
              <a:t>самообслужване</a:t>
            </a:r>
            <a:r>
              <a:rPr lang="ru-RU" dirty="0"/>
              <a:t>;</a:t>
            </a:r>
            <a:endParaRPr lang="bg-BG" dirty="0"/>
          </a:p>
          <a:p>
            <a:pPr lvl="0"/>
            <a:r>
              <a:rPr lang="ru-RU" dirty="0" err="1"/>
              <a:t>развихме</a:t>
            </a:r>
            <a:r>
              <a:rPr lang="ru-RU" dirty="0"/>
              <a:t> умения у </a:t>
            </a:r>
            <a:r>
              <a:rPr lang="ru-RU" dirty="0" err="1"/>
              <a:t>родителите</a:t>
            </a:r>
            <a:r>
              <a:rPr lang="ru-RU" dirty="0"/>
              <a:t> да се справят с общи </a:t>
            </a:r>
            <a:r>
              <a:rPr lang="ru-RU" dirty="0" err="1"/>
              <a:t>проблеми</a:t>
            </a:r>
            <a:r>
              <a:rPr lang="ru-RU" dirty="0"/>
              <a:t> и да </a:t>
            </a:r>
            <a:r>
              <a:rPr lang="ru-RU" dirty="0" err="1"/>
              <a:t>работят</a:t>
            </a:r>
            <a:r>
              <a:rPr lang="ru-RU" dirty="0"/>
              <a:t> в </a:t>
            </a:r>
            <a:r>
              <a:rPr lang="ru-RU" dirty="0" err="1"/>
              <a:t>екип</a:t>
            </a:r>
            <a:r>
              <a:rPr lang="ru-RU" dirty="0"/>
              <a:t>, да </a:t>
            </a:r>
            <a:r>
              <a:rPr lang="ru-RU" dirty="0" err="1"/>
              <a:t>опознават</a:t>
            </a:r>
            <a:r>
              <a:rPr lang="ru-RU" dirty="0"/>
              <a:t> </a:t>
            </a:r>
            <a:r>
              <a:rPr lang="ru-RU" dirty="0" err="1"/>
              <a:t>другите</a:t>
            </a:r>
            <a:r>
              <a:rPr lang="ru-RU" dirty="0"/>
              <a:t> и да </a:t>
            </a:r>
            <a:r>
              <a:rPr lang="ru-RU" dirty="0" err="1"/>
              <a:t>споделят</a:t>
            </a:r>
            <a:r>
              <a:rPr lang="ru-RU" dirty="0"/>
              <a:t> общи цели;</a:t>
            </a:r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2050" name="Picture 2" descr="Може да бъде изображение с 4 души, дете, седнали хора и на закри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2071" y="3213980"/>
            <a:ext cx="2917379" cy="3644020"/>
          </a:xfrm>
          <a:prstGeom prst="rect">
            <a:avLst/>
          </a:prstGeom>
          <a:noFill/>
        </p:spPr>
      </p:pic>
      <p:pic>
        <p:nvPicPr>
          <p:cNvPr id="2052" name="Picture 4" descr="Може да бъде изображение с 3 души, дете и на закри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5293" y="3096285"/>
            <a:ext cx="3164062" cy="3761716"/>
          </a:xfrm>
          <a:prstGeom prst="rect">
            <a:avLst/>
          </a:prstGeom>
          <a:noFill/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563" y="2779415"/>
            <a:ext cx="3941437" cy="407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69593" y="241973"/>
            <a:ext cx="8911687" cy="1280890"/>
          </a:xfrm>
        </p:spPr>
        <p:txBody>
          <a:bodyPr/>
          <a:lstStyle/>
          <a:p>
            <a:r>
              <a:rPr lang="bg-BG" b="1" dirty="0" smtClean="0"/>
              <a:t>Постигнати резултати: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78675" y="1396621"/>
            <a:ext cx="9880529" cy="3777622"/>
          </a:xfrm>
        </p:spPr>
        <p:txBody>
          <a:bodyPr/>
          <a:lstStyle/>
          <a:p>
            <a:pPr lvl="0"/>
            <a:r>
              <a:rPr lang="ru-RU" dirty="0" smtClean="0"/>
              <a:t> </a:t>
            </a:r>
            <a:r>
              <a:rPr lang="ru-RU" dirty="0" err="1"/>
              <a:t>толерантност</a:t>
            </a:r>
            <a:r>
              <a:rPr lang="ru-RU" dirty="0"/>
              <a:t> в </a:t>
            </a:r>
            <a:r>
              <a:rPr lang="ru-RU" dirty="0" err="1"/>
              <a:t>отношенията</a:t>
            </a:r>
            <a:r>
              <a:rPr lang="ru-RU" dirty="0"/>
              <a:t> – </a:t>
            </a:r>
            <a:r>
              <a:rPr lang="ru-RU" dirty="0" err="1"/>
              <a:t>отвореност</a:t>
            </a:r>
            <a:r>
              <a:rPr lang="ru-RU" dirty="0"/>
              <a:t> и уважение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разлчни</a:t>
            </a:r>
            <a:r>
              <a:rPr lang="ru-RU" dirty="0"/>
              <a:t> позиции и идеи;</a:t>
            </a:r>
            <a:endParaRPr lang="bg-BG" dirty="0"/>
          </a:p>
          <a:p>
            <a:pPr lvl="0"/>
            <a:r>
              <a:rPr lang="ru-RU" dirty="0" err="1" smtClean="0"/>
              <a:t>установихме</a:t>
            </a:r>
            <a:r>
              <a:rPr lang="ru-RU" dirty="0" smtClean="0"/>
              <a:t>  </a:t>
            </a:r>
            <a:r>
              <a:rPr lang="ru-RU" dirty="0"/>
              <a:t>общи критерии и оценка за </a:t>
            </a:r>
            <a:r>
              <a:rPr lang="ru-RU" dirty="0" err="1"/>
              <a:t>знанията</a:t>
            </a:r>
            <a:r>
              <a:rPr lang="ru-RU" dirty="0"/>
              <a:t> и </a:t>
            </a:r>
            <a:r>
              <a:rPr lang="ru-RU" dirty="0" err="1"/>
              <a:t>способностте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;</a:t>
            </a:r>
            <a:endParaRPr lang="bg-BG" dirty="0"/>
          </a:p>
          <a:p>
            <a:pPr lvl="0"/>
            <a:r>
              <a:rPr lang="ru-RU" dirty="0" err="1" smtClean="0"/>
              <a:t>спечелихме</a:t>
            </a:r>
            <a:r>
              <a:rPr lang="ru-RU" dirty="0" smtClean="0"/>
              <a:t> </a:t>
            </a:r>
            <a:r>
              <a:rPr lang="ru-RU" dirty="0"/>
              <a:t>в много </a:t>
            </a:r>
            <a:r>
              <a:rPr lang="ru-RU" dirty="0" err="1"/>
              <a:t>по-голяма</a:t>
            </a:r>
            <a:r>
              <a:rPr lang="ru-RU" dirty="0"/>
              <a:t> степен </a:t>
            </a:r>
            <a:r>
              <a:rPr lang="ru-RU" dirty="0" err="1"/>
              <a:t>доверието</a:t>
            </a:r>
            <a:r>
              <a:rPr lang="ru-RU" dirty="0"/>
              <a:t> им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детското</a:t>
            </a:r>
            <a:r>
              <a:rPr lang="ru-RU" dirty="0"/>
              <a:t> заведение и </a:t>
            </a:r>
            <a:r>
              <a:rPr lang="ru-RU" dirty="0" err="1"/>
              <a:t>нашата</a:t>
            </a:r>
            <a:r>
              <a:rPr lang="ru-RU" dirty="0"/>
              <a:t> работа.</a:t>
            </a:r>
            <a:endParaRPr lang="bg-BG" dirty="0"/>
          </a:p>
          <a:p>
            <a:endParaRPr lang="bg-BG" dirty="0"/>
          </a:p>
        </p:txBody>
      </p:sp>
      <p:pic>
        <p:nvPicPr>
          <p:cNvPr id="1026" name="Picture 2" descr="Може да бъде изображение с дете, изправен и на откри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5219" y="3930555"/>
            <a:ext cx="1842447" cy="2497540"/>
          </a:xfrm>
          <a:prstGeom prst="rect">
            <a:avLst/>
          </a:prstGeom>
          <a:noFill/>
        </p:spPr>
      </p:pic>
      <p:pic>
        <p:nvPicPr>
          <p:cNvPr id="1032" name="Picture 8" descr="Може да бъде изображение с дете, изправен и пар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695" y="3548179"/>
            <a:ext cx="1544010" cy="2494223"/>
          </a:xfrm>
          <a:prstGeom prst="rect">
            <a:avLst/>
          </a:prstGeom>
          <a:noFill/>
        </p:spPr>
      </p:pic>
      <p:pic>
        <p:nvPicPr>
          <p:cNvPr id="1034" name="Picture 10" descr="Може да бъде изображение с дете, изправен и на откри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954" y="3957850"/>
            <a:ext cx="1996935" cy="2661313"/>
          </a:xfrm>
          <a:prstGeom prst="rect">
            <a:avLst/>
          </a:prstGeom>
          <a:noFill/>
        </p:spPr>
      </p:pic>
      <p:pic>
        <p:nvPicPr>
          <p:cNvPr id="1036" name="Picture 12" descr="Може да бъде изображение с на открито и текст, който гласи 'маг азин n'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8639" y="3343702"/>
            <a:ext cx="2229803" cy="2971658"/>
          </a:xfrm>
          <a:prstGeom prst="rect">
            <a:avLst/>
          </a:prstGeom>
          <a:noFill/>
        </p:spPr>
      </p:pic>
      <p:pic>
        <p:nvPicPr>
          <p:cNvPr id="10" name="Picture 9" descr="Няма налично описание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92920" y="3310784"/>
            <a:ext cx="2394281" cy="3192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612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8" name="Picture 10" descr="Може да бъде изображение с дет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2753" y="3562121"/>
            <a:ext cx="2833734" cy="3169550"/>
          </a:xfrm>
          <a:prstGeom prst="rect">
            <a:avLst/>
          </a:prstGeom>
          <a:noFill/>
        </p:spPr>
      </p:pic>
      <p:pic>
        <p:nvPicPr>
          <p:cNvPr id="27660" name="Picture 12" descr="Може да бъде изображение с 5 души, дете, изправени хора, на закрито и дърв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32475" y="28673"/>
            <a:ext cx="2459525" cy="3620726"/>
          </a:xfrm>
          <a:prstGeom prst="rect">
            <a:avLst/>
          </a:prstGeom>
          <a:noFill/>
        </p:spPr>
      </p:pic>
      <p:pic>
        <p:nvPicPr>
          <p:cNvPr id="27662" name="Picture 14" descr="Може да бъде изображение с 1 човек, храна и на закри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6172" y="-1"/>
            <a:ext cx="2738351" cy="3649399"/>
          </a:xfrm>
          <a:prstGeom prst="rect">
            <a:avLst/>
          </a:prstGeom>
          <a:noFill/>
        </p:spPr>
      </p:pic>
      <p:pic>
        <p:nvPicPr>
          <p:cNvPr id="27664" name="Picture 16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99968" y="3579039"/>
            <a:ext cx="2977216" cy="3152632"/>
          </a:xfrm>
          <a:prstGeom prst="rect">
            <a:avLst/>
          </a:prstGeom>
          <a:noFill/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352" y="227189"/>
            <a:ext cx="2811111" cy="342221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85" y="157922"/>
            <a:ext cx="2212599" cy="354744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516" y="3232085"/>
            <a:ext cx="2789403" cy="3499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i="1" dirty="0" smtClean="0"/>
              <a:t>  БЛАГОДАРЯ ЗА ВНИМАНИЕТО!</a:t>
            </a:r>
            <a:endParaRPr lang="bg-BG" b="1" i="1" dirty="0"/>
          </a:p>
        </p:txBody>
      </p:sp>
      <p:pic>
        <p:nvPicPr>
          <p:cNvPr id="29698" name="Picture 2" descr="Може да бъде изображение с дете, изправен и на откри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6329" y="1325590"/>
            <a:ext cx="7835302" cy="5048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387</TotalTime>
  <Words>410</Words>
  <Application>Microsoft Office PowerPoint</Application>
  <PresentationFormat>По избор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Загатване</vt:lpstr>
      <vt:lpstr>   КЛЮЧОВИ КОМПЕТЕНТНОСТИ И РОЛЯТА НА  ИНФОРМАЦИОННО –  КОМУНИКАТИВНИТЕ ТЕХНОЛОГИИ</vt:lpstr>
      <vt:lpstr>Съвременното образование…</vt:lpstr>
      <vt:lpstr>Програма за включване на ИКТ в дейностите </vt:lpstr>
      <vt:lpstr>Нашите усилия сe насочиха към творческото използване на съвременните ИКТ, така че престоят на децата в градината да бъде колкото приятен и занимателен, толкова и полезен за тяхното обучение. </vt:lpstr>
      <vt:lpstr>Взаимоотношения между родители и педагози</vt:lpstr>
      <vt:lpstr>Чрез този вид комуникация родителите имаха възможност: </vt:lpstr>
      <vt:lpstr>Чрез този вид комуникация родителите имаха възможност:</vt:lpstr>
      <vt:lpstr>Чрез този вид комуникация родителите имаха възможност: </vt:lpstr>
      <vt:lpstr> Постигнати резултати :</vt:lpstr>
      <vt:lpstr>Постигнати резултати:</vt:lpstr>
      <vt:lpstr>Презентация на PowerPoint</vt:lpstr>
      <vt:lpstr>  БЛАГОДАРЯ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КЛЮЧОВИ КОМПЕТЕНТНОСТИ И РОЛЯТА НА ИНФОРМАЦИОННО - КОМУНИКАТИВНИТЕ ТЕХНОЛОГИИ</dc:title>
  <dc:creator>Vostro 15-3000</dc:creator>
  <cp:lastModifiedBy>Win7</cp:lastModifiedBy>
  <cp:revision>17</cp:revision>
  <dcterms:created xsi:type="dcterms:W3CDTF">2022-03-13T15:55:47Z</dcterms:created>
  <dcterms:modified xsi:type="dcterms:W3CDTF">2022-11-04T07:28:49Z</dcterms:modified>
</cp:coreProperties>
</file>